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</p:sldIdLst>
  <p:sldSz cx="43891200" cy="329184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ai Jamjuree" charset="1" panose="00000500000000000000"/>
      <p:regular r:id="rId10"/>
    </p:embeddedFont>
    <p:embeddedFont>
      <p:font typeface="Bai Jamjuree Bold" charset="1" panose="00000800000000000000"/>
      <p:regular r:id="rId11"/>
    </p:embeddedFont>
    <p:embeddedFont>
      <p:font typeface="Bai Jamjuree Italics" charset="1" panose="00000500000000000000"/>
      <p:regular r:id="rId12"/>
    </p:embeddedFont>
    <p:embeddedFont>
      <p:font typeface="Bai Jamjuree Bold Italics" charset="1" panose="00000800000000000000"/>
      <p:regular r:id="rId13"/>
    </p:embeddedFont>
    <p:embeddedFont>
      <p:font typeface="ศึกษา" charset="1" panose="00000000000000000000"/>
      <p:regular r:id="rId14"/>
    </p:embeddedFont>
    <p:embeddedFont>
      <p:font typeface="ศึกษา Bold" charset="1" panose="000000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slides/slide1.xml" Type="http://schemas.openxmlformats.org/officeDocument/2006/relationships/slide"/><Relationship Id="rId17" Target="slides/slide2.xml" Type="http://schemas.openxmlformats.org/officeDocument/2006/relationships/slide"/><Relationship Id="rId18" Target="slides/slide3.xml" Type="http://schemas.openxmlformats.org/officeDocument/2006/relationships/slide"/><Relationship Id="rId19" Target="slides/slide4.xml" Type="http://schemas.openxmlformats.org/officeDocument/2006/relationships/slide"/><Relationship Id="rId2" Target="presProps.xml" Type="http://schemas.openxmlformats.org/officeDocument/2006/relationships/presProps"/><Relationship Id="rId20" Target="slides/slide5.xml" Type="http://schemas.openxmlformats.org/officeDocument/2006/relationships/slide"/><Relationship Id="rId21" Target="slides/slide6.xml" Type="http://schemas.openxmlformats.org/officeDocument/2006/relationships/slide"/><Relationship Id="rId22" Target="slides/slide7.xml" Type="http://schemas.openxmlformats.org/officeDocument/2006/relationships/slide"/><Relationship Id="rId23" Target="slides/slide8.xml" Type="http://schemas.openxmlformats.org/officeDocument/2006/relationships/slide"/><Relationship Id="rId24" Target="slides/slide9.xml" Type="http://schemas.openxmlformats.org/officeDocument/2006/relationships/slide"/><Relationship Id="rId25" Target="slides/slide10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svg" Type="http://schemas.openxmlformats.org/officeDocument/2006/relationships/image"/><Relationship Id="rId30" Target="../media/image29.svg" Type="http://schemas.openxmlformats.org/officeDocument/2006/relationships/image"/><Relationship Id="rId31" Target="../media/image30.png" Type="http://schemas.openxmlformats.org/officeDocument/2006/relationships/image"/><Relationship Id="rId32" Target="../media/image31.svg" Type="http://schemas.openxmlformats.org/officeDocument/2006/relationships/image"/><Relationship Id="rId33" Target="../media/image32.png" Type="http://schemas.openxmlformats.org/officeDocument/2006/relationships/image"/><Relationship Id="rId34" Target="../media/image33.svg" Type="http://schemas.openxmlformats.org/officeDocument/2006/relationships/image"/><Relationship Id="rId35" Target="../media/image34.png" Type="http://schemas.openxmlformats.org/officeDocument/2006/relationships/image"/><Relationship Id="rId36" Target="../media/image35.svg" Type="http://schemas.openxmlformats.org/officeDocument/2006/relationships/image"/><Relationship Id="rId37" Target="../media/image36.png" Type="http://schemas.openxmlformats.org/officeDocument/2006/relationships/image"/><Relationship Id="rId38" Target="../media/image37.svg" Type="http://schemas.openxmlformats.org/officeDocument/2006/relationships/image"/><Relationship Id="rId39" Target="../media/image38.png" Type="http://schemas.openxmlformats.org/officeDocument/2006/relationships/image"/><Relationship Id="rId4" Target="../media/image3.png" Type="http://schemas.openxmlformats.org/officeDocument/2006/relationships/image"/><Relationship Id="rId40" Target="../media/image39.svg" Type="http://schemas.openxmlformats.org/officeDocument/2006/relationships/image"/><Relationship Id="rId41" Target="../media/image40.png" Type="http://schemas.openxmlformats.org/officeDocument/2006/relationships/image"/><Relationship Id="rId42" Target="../media/image41.svg" Type="http://schemas.openxmlformats.org/officeDocument/2006/relationships/image"/><Relationship Id="rId43" Target="../media/image42.png" Type="http://schemas.openxmlformats.org/officeDocument/2006/relationships/image"/><Relationship Id="rId44" Target="../media/image43.sv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56.png" Type="http://schemas.openxmlformats.org/officeDocument/2006/relationships/image"/><Relationship Id="rId4" Target="../media/image57.svg" Type="http://schemas.openxmlformats.org/officeDocument/2006/relationships/image"/><Relationship Id="rId5" Target="../media/image5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Relationship Id="rId6" Target="../media/image42.png" Type="http://schemas.openxmlformats.org/officeDocument/2006/relationships/image"/><Relationship Id="rId7" Target="../media/image43.svg" Type="http://schemas.openxmlformats.org/officeDocument/2006/relationships/image"/><Relationship Id="rId8" Target="../media/image48.pn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Relationship Id="rId6" Target="../media/image55.png" Type="http://schemas.openxmlformats.org/officeDocument/2006/relationships/image"/><Relationship Id="rId7" Target="../media/image56.png" Type="http://schemas.openxmlformats.org/officeDocument/2006/relationships/image"/><Relationship Id="rId8" Target="../media/image5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Relationship Id="rId6" Target="../media/image58.png" Type="http://schemas.openxmlformats.org/officeDocument/2006/relationships/image"/><Relationship Id="rId7" Target="../media/image56.png" Type="http://schemas.openxmlformats.org/officeDocument/2006/relationships/image"/><Relationship Id="rId8" Target="../media/image5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5.png" Type="http://schemas.openxmlformats.org/officeDocument/2006/relationships/image"/><Relationship Id="rId5" Target="../media/image56.png" Type="http://schemas.openxmlformats.org/officeDocument/2006/relationships/image"/><Relationship Id="rId6" Target="../media/image57.svg" Type="http://schemas.openxmlformats.org/officeDocument/2006/relationships/image"/><Relationship Id="rId7" Target="../media/image5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8.png" Type="http://schemas.openxmlformats.org/officeDocument/2006/relationships/image"/><Relationship Id="rId5" Target="../media/image56.png" Type="http://schemas.openxmlformats.org/officeDocument/2006/relationships/image"/><Relationship Id="rId6" Target="../media/image57.svg" Type="http://schemas.openxmlformats.org/officeDocument/2006/relationships/image"/><Relationship Id="rId7" Target="../media/image6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5.png" Type="http://schemas.openxmlformats.org/officeDocument/2006/relationships/image"/><Relationship Id="rId5" Target="../media/image56.png" Type="http://schemas.openxmlformats.org/officeDocument/2006/relationships/image"/><Relationship Id="rId6" Target="../media/image57.svg" Type="http://schemas.openxmlformats.org/officeDocument/2006/relationships/image"/><Relationship Id="rId7" Target="../media/image6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8.png" Type="http://schemas.openxmlformats.org/officeDocument/2006/relationships/image"/><Relationship Id="rId5" Target="../media/image56.png" Type="http://schemas.openxmlformats.org/officeDocument/2006/relationships/image"/><Relationship Id="rId6" Target="../media/image57.svg" Type="http://schemas.openxmlformats.org/officeDocument/2006/relationships/image"/><Relationship Id="rId7" Target="../media/image6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56.png" Type="http://schemas.openxmlformats.org/officeDocument/2006/relationships/image"/><Relationship Id="rId4" Target="../media/image57.svg" Type="http://schemas.openxmlformats.org/officeDocument/2006/relationships/image"/><Relationship Id="rId5" Target="../media/image5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26005618" y="14614155"/>
            <a:ext cx="15520663" cy="1197031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150083" y="16943547"/>
            <a:ext cx="3695143" cy="812119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150083" y="21769839"/>
            <a:ext cx="5329503" cy="658980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38291160" y="16996729"/>
            <a:ext cx="3695143" cy="812119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36656800" y="21541239"/>
            <a:ext cx="5329503" cy="658980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-327577">
            <a:off x="25401225" y="4530406"/>
            <a:ext cx="17688611" cy="1768861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/>
          <a:srcRect l="0" t="37907" r="45563" b="0"/>
          <a:stretch>
            <a:fillRect/>
          </a:stretch>
        </p:blipFill>
        <p:spPr>
          <a:xfrm flipH="false" flipV="false" rot="0">
            <a:off x="22062618" y="126124"/>
            <a:ext cx="5752216" cy="6561181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26349248" y="3281367"/>
            <a:ext cx="14833402" cy="4594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000000"/>
                </a:solidFill>
                <a:cs typeface="ศึกษา Bold"/>
              </a:rPr>
              <a:t>แบบบันทึก</a:t>
            </a:r>
          </a:p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cs typeface="ศึกษา"/>
              </a:rPr>
              <a:t>กิจกรรมเดินทางไกลลูกเสือ-เนตรนารีสามัญรุ่นใหญ่</a:t>
            </a:r>
          </a:p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cs typeface="ศึกษา"/>
              </a:rPr>
              <a:t>ปีการศึกษา ๒๕๖๔ โรงเรียนเวียงผาวิทยา</a:t>
            </a:r>
          </a:p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cs typeface="ศึกษา"/>
              </a:rPr>
              <a:t>วันที่ ๒๐ มกราคม ๒๕๖๕ 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9"/>
          <a:srcRect l="51814" t="36012" r="2904" b="0"/>
          <a:stretch>
            <a:fillRect/>
          </a:stretch>
        </p:blipFill>
        <p:spPr>
          <a:xfrm flipH="false" flipV="false" rot="0">
            <a:off x="40138731" y="0"/>
            <a:ext cx="4821478" cy="681342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rcRect l="16229" t="0" r="16699" b="0"/>
          <a:stretch>
            <a:fillRect/>
          </a:stretch>
        </p:blipFill>
        <p:spPr>
          <a:xfrm flipH="false" flipV="false" rot="0">
            <a:off x="1639614" y="7615927"/>
            <a:ext cx="15891641" cy="15404454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545843" y="19877380"/>
            <a:ext cx="5415113" cy="3391215"/>
          </a:xfrm>
          <a:prstGeom prst="rect">
            <a:avLst/>
          </a:prstGeom>
        </p:spPr>
      </p:pic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3861787" y="19552233"/>
            <a:ext cx="2296773" cy="1989005"/>
            <a:chOff x="0" y="0"/>
            <a:chExt cx="6350000" cy="5499100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1A323D"/>
            </a:solidFill>
          </p:spPr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545466">
            <a:off x="5170687" y="19161878"/>
            <a:ext cx="1864502" cy="1431005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110966" y="15006231"/>
            <a:ext cx="1187320" cy="118732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291840" y="11369086"/>
            <a:ext cx="1320768" cy="1320768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102938" y="8362030"/>
            <a:ext cx="1092764" cy="1092764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814231" y="10222361"/>
            <a:ext cx="1146725" cy="1146725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794361" y="9875520"/>
            <a:ext cx="1203983" cy="1203983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998345" y="14009411"/>
            <a:ext cx="996820" cy="99682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064426" y="14507821"/>
            <a:ext cx="896530" cy="89653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512691" y="16943547"/>
            <a:ext cx="1090974" cy="1090974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50030" y="17563262"/>
            <a:ext cx="1146725" cy="1146725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290612" y="10292111"/>
            <a:ext cx="1962787" cy="215395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138917">
            <a:off x="5268766" y="15981273"/>
            <a:ext cx="1779588" cy="2030913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5046215" y="14198391"/>
            <a:ext cx="2113446" cy="2411921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0" t="0" r="0" b="0"/>
          <a:stretch>
            <a:fillRect/>
          </a:stretch>
        </p:blipFill>
        <p:spPr>
          <a:xfrm flipH="true" flipV="false" rot="9724500">
            <a:off x="3258430" y="12866546"/>
            <a:ext cx="2113446" cy="2411921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0" t="0" r="0" b="0"/>
          <a:stretch>
            <a:fillRect/>
          </a:stretch>
        </p:blipFill>
        <p:spPr>
          <a:xfrm flipH="true" flipV="false" rot="9724500">
            <a:off x="1518911" y="11829208"/>
            <a:ext cx="2113446" cy="2411921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138917">
            <a:off x="3482087" y="17437852"/>
            <a:ext cx="1779588" cy="2030913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138917">
            <a:off x="1685840" y="18619579"/>
            <a:ext cx="1779588" cy="2030913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60404" y="19417583"/>
            <a:ext cx="4359621" cy="3051735"/>
          </a:xfrm>
          <a:prstGeom prst="rect">
            <a:avLst/>
          </a:prstGeom>
        </p:spPr>
      </p:pic>
      <p:pic>
        <p:nvPicPr>
          <p:cNvPr name="Picture 33" id="33"/>
          <p:cNvPicPr>
            <a:picLocks noChangeAspect="true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8516041" y="19033044"/>
            <a:ext cx="1203983" cy="1203983"/>
          </a:xfrm>
          <a:prstGeom prst="rect">
            <a:avLst/>
          </a:prstGeom>
        </p:spPr>
      </p:pic>
      <p:pic>
        <p:nvPicPr>
          <p:cNvPr name="Picture 34" id="34"/>
          <p:cNvPicPr>
            <a:picLocks noChangeAspect="true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399729" y="11057892"/>
            <a:ext cx="3329395" cy="1943156"/>
          </a:xfrm>
          <a:prstGeom prst="rect">
            <a:avLst/>
          </a:prstGeom>
        </p:spPr>
      </p:pic>
      <p:sp>
        <p:nvSpPr>
          <p:cNvPr name="TextBox 35" id="35"/>
          <p:cNvSpPr txBox="true"/>
          <p:nvPr/>
        </p:nvSpPr>
        <p:spPr>
          <a:xfrm rot="0">
            <a:off x="27780794" y="28216766"/>
            <a:ext cx="12818566" cy="3868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83"/>
              </a:lnSpc>
            </a:pPr>
            <a:r>
              <a:rPr lang="en-US" sz="6700">
                <a:solidFill>
                  <a:srgbClr val="000000"/>
                </a:solidFill>
                <a:cs typeface="ศึกษา"/>
              </a:rPr>
              <a:t>ชื่อ...........................................................</a:t>
            </a:r>
          </a:p>
          <a:p>
            <a:pPr algn="ctr">
              <a:lnSpc>
                <a:spcPts val="9983"/>
              </a:lnSpc>
            </a:pPr>
            <a:r>
              <a:rPr lang="en-US" sz="6700">
                <a:solidFill>
                  <a:srgbClr val="000000"/>
                </a:solidFill>
                <a:cs typeface="ศึกษา"/>
              </a:rPr>
              <a:t>ชั้น...........................................................</a:t>
            </a:r>
          </a:p>
          <a:p>
            <a:pPr algn="ctr">
              <a:lnSpc>
                <a:spcPts val="9983"/>
              </a:lnSpc>
            </a:pPr>
            <a:r>
              <a:rPr lang="en-US" sz="6700">
                <a:solidFill>
                  <a:srgbClr val="000000"/>
                </a:solidFill>
                <a:cs typeface="ศึกษา"/>
              </a:rPr>
              <a:t>เลขที่.......................................................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29762845" y="17823412"/>
            <a:ext cx="8006209" cy="4885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60"/>
              </a:lnSpc>
            </a:pPr>
            <a:r>
              <a:rPr lang="en-US" sz="17400">
                <a:solidFill>
                  <a:srgbClr val="000000"/>
                </a:solidFill>
                <a:latin typeface="ศึกษา"/>
              </a:rPr>
              <a:t>"มองไกล"</a:t>
            </a:r>
          </a:p>
          <a:p>
            <a:pPr algn="ctr">
              <a:lnSpc>
                <a:spcPts val="11480"/>
              </a:lnSpc>
            </a:pPr>
            <a:r>
              <a:rPr lang="en-US" sz="8200">
                <a:solidFill>
                  <a:srgbClr val="000000"/>
                </a:solidFill>
                <a:latin typeface="ศึกษา"/>
              </a:rPr>
              <a:t>Look wide</a:t>
            </a:r>
          </a:p>
        </p:txBody>
      </p:sp>
      <p:pic>
        <p:nvPicPr>
          <p:cNvPr name="Picture 37" id="37"/>
          <p:cNvPicPr>
            <a:picLocks noChangeAspect="true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20737" y="7304004"/>
            <a:ext cx="3329395" cy="1943156"/>
          </a:xfrm>
          <a:prstGeom prst="rect">
            <a:avLst/>
          </a:prstGeom>
        </p:spPr>
      </p:pic>
      <p:pic>
        <p:nvPicPr>
          <p:cNvPr name="Picture 38" id="38"/>
          <p:cNvPicPr>
            <a:picLocks noChangeAspect="true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814231" y="7390452"/>
            <a:ext cx="3329395" cy="1943156"/>
          </a:xfrm>
          <a:prstGeom prst="rect">
            <a:avLst/>
          </a:prstGeom>
        </p:spPr>
      </p:pic>
      <p:pic>
        <p:nvPicPr>
          <p:cNvPr name="Picture 39" id="39"/>
          <p:cNvPicPr>
            <a:picLocks noChangeAspect="true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438240" y="12255235"/>
            <a:ext cx="3329395" cy="1943156"/>
          </a:xfrm>
          <a:prstGeom prst="rect">
            <a:avLst/>
          </a:prstGeom>
        </p:spPr>
      </p:pic>
      <p:pic>
        <p:nvPicPr>
          <p:cNvPr name="Picture 40" id="40"/>
          <p:cNvPicPr>
            <a:picLocks noChangeAspect="true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91744" y="13374998"/>
            <a:ext cx="3329395" cy="1943156"/>
          </a:xfrm>
          <a:prstGeom prst="rect">
            <a:avLst/>
          </a:prstGeom>
        </p:spPr>
      </p:pic>
      <p:pic>
        <p:nvPicPr>
          <p:cNvPr name="Picture 41" id="41"/>
          <p:cNvPicPr>
            <a:picLocks noChangeAspect="true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272006" y="12403134"/>
            <a:ext cx="3329395" cy="1943156"/>
          </a:xfrm>
          <a:prstGeom prst="rect">
            <a:avLst/>
          </a:prstGeom>
        </p:spPr>
      </p:pic>
      <p:pic>
        <p:nvPicPr>
          <p:cNvPr name="Picture 42" id="42"/>
          <p:cNvPicPr>
            <a:picLocks noChangeAspect="true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367905" y="2111265"/>
            <a:ext cx="13137596" cy="4702165"/>
          </a:xfrm>
          <a:prstGeom prst="rect">
            <a:avLst/>
          </a:prstGeom>
        </p:spPr>
      </p:pic>
      <p:sp>
        <p:nvSpPr>
          <p:cNvPr name="TextBox 43" id="43"/>
          <p:cNvSpPr txBox="true"/>
          <p:nvPr/>
        </p:nvSpPr>
        <p:spPr>
          <a:xfrm rot="0">
            <a:off x="4936450" y="3016190"/>
            <a:ext cx="10000506" cy="1941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79"/>
              </a:lnSpc>
            </a:pPr>
            <a:r>
              <a:rPr lang="en-US" sz="10199">
                <a:solidFill>
                  <a:srgbClr val="000000"/>
                </a:solidFill>
                <a:cs typeface="ศึกษา Bold"/>
              </a:rPr>
              <a:t>แผนที่เดินทางไกล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6124" t="11390" r="0" b="1703"/>
          <a:stretch>
            <a:fillRect/>
          </a:stretch>
        </p:blipFill>
        <p:spPr>
          <a:xfrm flipH="false" flipV="false" rot="0">
            <a:off x="0" y="246729"/>
            <a:ext cx="17268748" cy="585511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91900" y="6345087"/>
            <a:ext cx="17556480" cy="1110447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91900" y="17449560"/>
            <a:ext cx="17556480" cy="1110447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3742442" y="3694076"/>
            <a:ext cx="6908425" cy="2234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cs typeface="ศึกษา"/>
              </a:rPr>
              <a:t>กิจกรรมเข้าฐานภาคเช้า</a:t>
            </a:r>
          </a:p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cs typeface="ศึกษา"/>
              </a:rPr>
              <a:t>ฐานที่ ๔ ระฆังสวรรค์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042085" y="7182175"/>
            <a:ext cx="8840391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ความรู้ที่ได้จากการเข้าร่วมกิจกรรม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486516" y="18408537"/>
            <a:ext cx="8846493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การนำความรู้ไปใช้ในชีวิตประจำวัน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967085" y="30240646"/>
            <a:ext cx="13037939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ลงชื่อ............................................ผู้กำกับประจำฐาน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5"/>
          <a:srcRect l="11107" t="2580" r="0" b="8448"/>
          <a:stretch>
            <a:fillRect/>
          </a:stretch>
        </p:blipFill>
        <p:spPr>
          <a:xfrm flipH="false" flipV="false" rot="0">
            <a:off x="25566113" y="0"/>
            <a:ext cx="18325087" cy="671750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748112" y="6870991"/>
            <a:ext cx="17556480" cy="11104474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748112" y="17975464"/>
            <a:ext cx="17556480" cy="11104474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30675013" y="4685940"/>
            <a:ext cx="11255712" cy="2031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63"/>
              </a:lnSpc>
            </a:pPr>
            <a:r>
              <a:rPr lang="en-US" sz="5545">
                <a:solidFill>
                  <a:srgbClr val="000000"/>
                </a:solidFill>
                <a:cs typeface="ศึกษา"/>
              </a:rPr>
              <a:t>กิจกรรมเข้าฐานภาคเช้า</a:t>
            </a:r>
          </a:p>
          <a:p>
            <a:pPr algn="ctr">
              <a:lnSpc>
                <a:spcPts val="7763"/>
              </a:lnSpc>
            </a:pPr>
            <a:r>
              <a:rPr lang="en-US" sz="5545">
                <a:solidFill>
                  <a:srgbClr val="000000"/>
                </a:solidFill>
                <a:cs typeface="ศึกษา"/>
              </a:rPr>
              <a:t>ฐานที่ ๑ ประวัติลูกเสือ กฎและคำปฏิญาณ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798297" y="7708079"/>
            <a:ext cx="8840391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ความรู้ที่ได้จากการเข้าร่วมกิจกรรม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242728" y="18934442"/>
            <a:ext cx="8846493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การนำความรู้ไปใช้ในชีวิตประจำวัน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9723297" y="30766550"/>
            <a:ext cx="13037939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ลงชื่อ............................................ผู้กำกับประจำฐาน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00887" y="1369959"/>
            <a:ext cx="20884131" cy="2967549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557" b="4717"/>
          <a:stretch>
            <a:fillRect/>
          </a:stretch>
        </p:blipFill>
        <p:spPr>
          <a:xfrm flipH="false" flipV="false" rot="0">
            <a:off x="1739317" y="6848541"/>
            <a:ext cx="18503607" cy="1396194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3870" r="278" b="39246"/>
          <a:stretch>
            <a:fillRect/>
          </a:stretch>
        </p:blipFill>
        <p:spPr>
          <a:xfrm flipH="false" flipV="false" rot="0">
            <a:off x="1687485" y="21062731"/>
            <a:ext cx="18555439" cy="833522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474155" y="546987"/>
            <a:ext cx="13137596" cy="470216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-283775" y="25230346"/>
            <a:ext cx="9689297" cy="750920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2369680" y="1548808"/>
            <a:ext cx="20884131" cy="2967549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557" b="4717"/>
          <a:stretch>
            <a:fillRect/>
          </a:stretch>
        </p:blipFill>
        <p:spPr>
          <a:xfrm flipH="false" flipV="false" rot="0">
            <a:off x="23508110" y="7027390"/>
            <a:ext cx="18503607" cy="1396194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3870" r="278" b="39246"/>
          <a:stretch>
            <a:fillRect/>
          </a:stretch>
        </p:blipFill>
        <p:spPr>
          <a:xfrm flipH="false" flipV="false" rot="0">
            <a:off x="23456278" y="21241580"/>
            <a:ext cx="18555439" cy="833522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6242947" y="725836"/>
            <a:ext cx="13137596" cy="4702165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2986998" y="24168144"/>
            <a:ext cx="10266812" cy="7892612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6129200" y="1350644"/>
            <a:ext cx="9628733" cy="1941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79"/>
              </a:lnSpc>
            </a:pPr>
            <a:r>
              <a:rPr lang="en-US" sz="10199">
                <a:solidFill>
                  <a:srgbClr val="000000"/>
                </a:solidFill>
                <a:cs typeface="ศึกษา Bold"/>
              </a:rPr>
              <a:t>รายชื่อสมาชิกหมู่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406956" y="1244008"/>
            <a:ext cx="7998172" cy="2868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000000"/>
                </a:solidFill>
                <a:cs typeface="ศึกษา Bold"/>
              </a:rPr>
              <a:t>ความประทับใจจาก</a:t>
            </a:r>
          </a:p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000000"/>
                </a:solidFill>
                <a:cs typeface="ศึกษา Bold"/>
              </a:rPr>
              <a:t>การร่วมกิจกรรม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214116" y="1754462"/>
            <a:ext cx="17556480" cy="364297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-1664921" y="9022838"/>
            <a:ext cx="24545925" cy="1936059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11107" t="2580" r="0" b="8448"/>
          <a:stretch>
            <a:fillRect/>
          </a:stretch>
        </p:blipFill>
        <p:spPr>
          <a:xfrm flipH="false" flipV="false" rot="0">
            <a:off x="26179412" y="224820"/>
            <a:ext cx="17711788" cy="649268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748112" y="6870991"/>
            <a:ext cx="17556480" cy="11104474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3291840" y="2410086"/>
            <a:ext cx="15401032" cy="1941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79"/>
              </a:lnSpc>
            </a:pPr>
            <a:r>
              <a:rPr lang="en-US" sz="10199">
                <a:solidFill>
                  <a:srgbClr val="000000"/>
                </a:solidFill>
                <a:cs typeface="ศึกษา Bold"/>
              </a:rPr>
              <a:t>กฎของลูกเสือสามัญรุ่นใหญ่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636726" y="9966490"/>
            <a:ext cx="11942631" cy="17378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cs typeface="Bai Jamjuree Bold"/>
              </a:rPr>
              <a:t>กฎ คือ ข้อกำหนดสำหรับเป็นแนวทางให้ลูกเสือนำไปปฏิบัติในชีวิตประจำวันจนเกิดเป็นนิสัยประจำตัว</a:t>
            </a:r>
          </a:p>
          <a:p>
            <a:pPr algn="ctr">
              <a:lnSpc>
                <a:spcPts val="6579"/>
              </a:lnSpc>
            </a:pP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cs typeface="Bai Jamjuree Bold"/>
              </a:rPr>
              <a:t>กฎของลูกเสือมี ๑๐ ข้อ ดังนี้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</a:t>
            </a:r>
            <a:r>
              <a:rPr lang="en-US" sz="4699">
                <a:solidFill>
                  <a:srgbClr val="000000"/>
                </a:solidFill>
                <a:cs typeface="Bai Jamjuree Bold"/>
              </a:rPr>
              <a:t>ข้อ ๑ ลูกเสือมีเกียรติเชื่อถือได้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ข้อ ๒ ลูกเสือมีความจงรักภักดีต่อชาติ ศาสนา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พระมหากษัตริย์  และซื่อตรงต่อผู้มีพระคุณ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ข้อ ๓ ลูกเสือมีหน้าที่กระทำตนให้เป็นประโยชน์และช่วยเหลือผู้อื่น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ข้อ ๔ ลูกเสือเป็นมิตรของคนทุกคน และเป็นพี่น้องกับลูกเสืออื่นทั่วโลก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ข้อ ๕ ลูกเสือเป็นผู้สุภาพเรียบร้อย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ข้อ ๖ ลูกเสือมีความเมตตากรุณาต่อสัตว์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ข้อ ๗ ลูกเสือเชื่อฟังคำสั่งของบิดา มารดาและผู้บังคับบัญชาด้วยความเคารพ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ข้อ ๘ ลูกเสือมีใจร่าเริง ไม่ย่อท้อต่อความยากลำบาก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ข้อ ๙ ลูกเสือเป็นผู้มัธยัสถ์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ข้อ ๑๐ ลูกเสือประพฤติชอบด้วยกาย วาจา ใจ</a:t>
            </a:r>
          </a:p>
          <a:p>
            <a:pPr algn="ctr">
              <a:lnSpc>
                <a:spcPts val="657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32749663" y="4685940"/>
            <a:ext cx="7106412" cy="2031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63"/>
              </a:lnSpc>
            </a:pPr>
            <a:r>
              <a:rPr lang="en-US" sz="5545">
                <a:solidFill>
                  <a:srgbClr val="000000"/>
                </a:solidFill>
                <a:cs typeface="ศึกษา"/>
              </a:rPr>
              <a:t>กิจกรรมเข้าฐานภาคบ่าย</a:t>
            </a:r>
          </a:p>
          <a:p>
            <a:pPr algn="ctr">
              <a:lnSpc>
                <a:spcPts val="7763"/>
              </a:lnSpc>
            </a:pPr>
            <a:r>
              <a:rPr lang="en-US" sz="5545">
                <a:solidFill>
                  <a:srgbClr val="000000"/>
                </a:solidFill>
                <a:cs typeface="ศึกษา"/>
              </a:rPr>
              <a:t>ฐานที่ ๔ การปฐมพยาบาล 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748112" y="17975464"/>
            <a:ext cx="17556480" cy="11104474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27798297" y="7708079"/>
            <a:ext cx="8840391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ความรู้ที่ได้จากการเข้าร่วมกิจกรรม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242728" y="18934442"/>
            <a:ext cx="8846493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การนำความรู้ไปใช้ในชีวิตประจำวัน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723297" y="30766550"/>
            <a:ext cx="13037939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ลงชื่อ............................................ผู้กำกับประจำฐาน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4853399" y="1848381"/>
            <a:ext cx="17556480" cy="364297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21358676" y="9116757"/>
            <a:ext cx="24545925" cy="19360598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25327774" y="2701491"/>
            <a:ext cx="16607730" cy="161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00000"/>
                </a:solidFill>
                <a:cs typeface="ศึกษา Bold"/>
              </a:rPr>
              <a:t>คำปฏิญาณของลูกเสือสามัญรุ่นใหญ่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7345013" y="8438531"/>
            <a:ext cx="13140047" cy="21521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  คำปฏิญาณ คือ คำมั่นสัญญาที่ลูกเสือได้ให้ไว้แก่ผู้บังคับบัญชาต่อหน้าแถวในพิธีเข้าประจำกอง หรือพิธีการของลูกเสือด้วยความจริงใจหรือสมัครใจ</a:t>
            </a: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cs typeface="Bai Jamjuree Bold"/>
              </a:rPr>
              <a:t>การกล่าวคำปฏิญาณทุกครั้ง ลูกเสือควรตั้งใจกล่าวคำปฏิญาณด้วยความจริงใจ และต้องปฏิบัติตนตามคำปฏิญาณที่ได้กล่าวไว้ให้ได้ด้วย คำปฏิญาณมีดังนี้</a:t>
            </a:r>
          </a:p>
          <a:p>
            <a:pPr algn="ctr">
              <a:lnSpc>
                <a:spcPts val="6579"/>
              </a:lnSpc>
            </a:pP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"ด</a:t>
            </a:r>
            <a:r>
              <a:rPr lang="en-US" sz="4699">
                <a:solidFill>
                  <a:srgbClr val="000000"/>
                </a:solidFill>
                <a:cs typeface="Bai Jamjuree Bold"/>
              </a:rPr>
              <a:t>้วยเกียรติของข้า ข้าสัญญาว่า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  </a:t>
            </a:r>
            <a:r>
              <a:rPr lang="en-US" sz="4699">
                <a:solidFill>
                  <a:srgbClr val="000000"/>
                </a:solidFill>
                <a:cs typeface="Bai Jamjuree Bold"/>
              </a:rPr>
              <a:t>ข้อ ๑ ข้าจะจงรักภักดีต่อชาติ ศาสนา พระมหากษัตริย์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 ข้อ ๒ ข้าจะช่วยเหลือผู้อื่นทุกเมื่อ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 ข้อ ๓ ข้าจะปฏิบัติตามกฎของลูกเสือ"</a:t>
            </a:r>
          </a:p>
          <a:p>
            <a:pPr algn="ctr">
              <a:lnSpc>
                <a:spcPts val="6579"/>
              </a:lnSpc>
            </a:pP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cs typeface="Bai Jamjuree Bold"/>
              </a:rPr>
              <a:t>ความหมายของคำปฏิญาณทั้ง ๓ ข้อ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 </a:t>
            </a:r>
            <a:r>
              <a:rPr lang="en-US" sz="4699">
                <a:solidFill>
                  <a:srgbClr val="000000"/>
                </a:solidFill>
                <a:cs typeface="Bai Jamjuree Bold"/>
              </a:rPr>
              <a:t>ข้อ ๑ ข้าจะจงรักภักดีต่อชาติ ศาสนา พระมหากษัตริย์ ลูกเสือจะต้องมีความศรัทธา เชื่อมั่นในชาติ ศาสนา และพระมหากษัตริย์ของตน เคารพเทิดทูนทั้ง ๓ สถาบันด้วยความซื่อสัตย์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 ข้อ ๒ ข้าจะช่วยเหลือผู้อื่นทุกเมื่อ ลูกเสือจะต้องประพฤติปฏิบัติตนให้เป็นประโยชน์ต่อผู้อื่นในทุกโอกาส ทุกสถานการณ์ เท่าที่จะทำได้ โดยเริ่มตั้งแต่ครอบครัว จนถึงสังคมภายนอก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ai Jamjuree Bold"/>
              </a:rPr>
              <a:t>   ข้อ ๓ ข้าจะปฏิบัติตามกฎของลูกเสือ ลูกเสือต้องปฏิบัติตนตามกฎ ๑๐ ข้อ ของลูกเสือซึ่งเป็นหลักยึดเหนี่ยวให้ลูกเสือปฏิบัติแต่สิ่งดีงาม</a:t>
            </a:r>
          </a:p>
          <a:p>
            <a:pPr algn="ctr">
              <a:lnSpc>
                <a:spcPts val="6579"/>
              </a:lnSpc>
            </a:pP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6124" t="11390" r="0" b="1703"/>
          <a:stretch>
            <a:fillRect/>
          </a:stretch>
        </p:blipFill>
        <p:spPr>
          <a:xfrm flipH="false" flipV="false" rot="0">
            <a:off x="0" y="246729"/>
            <a:ext cx="17268748" cy="585511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623169" y="3694076"/>
            <a:ext cx="7146971" cy="2234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cs typeface="ศึกษา"/>
              </a:rPr>
              <a:t>กิจกรรมเข้าฐานภาคบ่าย</a:t>
            </a:r>
          </a:p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cs typeface="ศึกษา"/>
              </a:rPr>
              <a:t>ฐานที่ ๕ คอมมานโดคู่ 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91900" y="6345087"/>
            <a:ext cx="17556480" cy="1110447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91900" y="17449560"/>
            <a:ext cx="17556480" cy="11104474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4042085" y="7182175"/>
            <a:ext cx="8840391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ความรู้ที่ได้จากการเข้าร่วมกิจกรรม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486516" y="18408537"/>
            <a:ext cx="8846493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การนำความรู้ไปใช้ในชีวิตประจำวัน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967085" y="30240646"/>
            <a:ext cx="13037939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ลงชื่อ............................................ผู้กำกับประจำฐาน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214116" y="1754462"/>
            <a:ext cx="17556480" cy="364297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11107" t="2580" r="0" b="8448"/>
          <a:stretch>
            <a:fillRect/>
          </a:stretch>
        </p:blipFill>
        <p:spPr>
          <a:xfrm flipH="false" flipV="false" rot="0">
            <a:off x="26179412" y="224820"/>
            <a:ext cx="17711788" cy="649268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748112" y="6870991"/>
            <a:ext cx="17556480" cy="1110447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748112" y="17975464"/>
            <a:ext cx="17556480" cy="1110447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05462" y="7381632"/>
            <a:ext cx="19973788" cy="21187664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753082" y="2476761"/>
            <a:ext cx="16478548" cy="161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00000"/>
                </a:solidFill>
                <a:cs typeface="ศึกษา Bold"/>
              </a:rPr>
              <a:t>การแต่งกายเนตรนารีสามัญรุ่นใหญ่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3038756" y="4685940"/>
            <a:ext cx="6528226" cy="2031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63"/>
              </a:lnSpc>
            </a:pPr>
            <a:r>
              <a:rPr lang="en-US" sz="5545">
                <a:solidFill>
                  <a:srgbClr val="000000"/>
                </a:solidFill>
                <a:cs typeface="ศึกษา"/>
              </a:rPr>
              <a:t>กิจกรรมเข้าฐานภาคบ่าย</a:t>
            </a:r>
          </a:p>
          <a:p>
            <a:pPr algn="ctr">
              <a:lnSpc>
                <a:spcPts val="7763"/>
              </a:lnSpc>
            </a:pPr>
            <a:r>
              <a:rPr lang="en-US" sz="5545">
                <a:solidFill>
                  <a:srgbClr val="000000"/>
                </a:solidFill>
                <a:cs typeface="ศึกษา"/>
              </a:rPr>
              <a:t>ฐานที่ ๒ ประสาทสัมผัส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7798297" y="7708079"/>
            <a:ext cx="8840391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ความรู้ที่ได้จากการเข้าร่วมกิจกรรม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242728" y="18934442"/>
            <a:ext cx="8846493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การนำความรู้ไปใช้ในชีวิตประจำวัน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723297" y="30766550"/>
            <a:ext cx="13037939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ลงชื่อ............................................ผู้กำกับประจำฐาน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4853399" y="1848381"/>
            <a:ext cx="17556480" cy="364297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6124" t="11390" r="0" b="1703"/>
          <a:stretch>
            <a:fillRect/>
          </a:stretch>
        </p:blipFill>
        <p:spPr>
          <a:xfrm flipH="false" flipV="false" rot="0">
            <a:off x="0" y="246729"/>
            <a:ext cx="17268748" cy="585511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91900" y="6345087"/>
            <a:ext cx="17556480" cy="1110447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91900" y="17449560"/>
            <a:ext cx="17556480" cy="1110447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6534" t="4405" r="5069" b="12873"/>
          <a:stretch>
            <a:fillRect/>
          </a:stretch>
        </p:blipFill>
        <p:spPr>
          <a:xfrm flipH="false" flipV="false" rot="0">
            <a:off x="25117878" y="5929064"/>
            <a:ext cx="17594317" cy="23269903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623169" y="3694076"/>
            <a:ext cx="7146971" cy="2234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cs typeface="ศึกษา"/>
              </a:rPr>
              <a:t>กิจกรรมเข้าฐานภาคบ่าย</a:t>
            </a:r>
          </a:p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cs typeface="ศึกษา"/>
              </a:rPr>
              <a:t>ฐานที่ ๓ เงื่อนเชือก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042085" y="7182175"/>
            <a:ext cx="8840391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ความรู้ที่ได้จากการเข้าร่วมกิจกรรม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486516" y="18408537"/>
            <a:ext cx="8846493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การนำความรู้ไปใช้ในชีวิตประจำวัน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967085" y="30240646"/>
            <a:ext cx="13037939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ลงชื่อ............................................ผู้กำกับประจำฐาน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280079" y="2701491"/>
            <a:ext cx="15269914" cy="161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00000"/>
                </a:solidFill>
                <a:cs typeface="ศึกษา Bold"/>
              </a:rPr>
              <a:t>การแต่งกายลูกเสือสามัญรุ่นใหญ่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214116" y="1754462"/>
            <a:ext cx="17556480" cy="364297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11107" t="2580" r="0" b="8448"/>
          <a:stretch>
            <a:fillRect/>
          </a:stretch>
        </p:blipFill>
        <p:spPr>
          <a:xfrm flipH="false" flipV="false" rot="0">
            <a:off x="26179412" y="224820"/>
            <a:ext cx="17711788" cy="649268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748112" y="6870991"/>
            <a:ext cx="17556480" cy="1110447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748112" y="17975464"/>
            <a:ext cx="17556480" cy="1110447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104" r="0" b="104"/>
          <a:stretch>
            <a:fillRect/>
          </a:stretch>
        </p:blipFill>
        <p:spPr>
          <a:xfrm flipH="false" flipV="false" rot="0">
            <a:off x="636662" y="7518214"/>
            <a:ext cx="20711388" cy="11625777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7221423" y="2410086"/>
            <a:ext cx="7541865" cy="1941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79"/>
              </a:lnSpc>
            </a:pPr>
            <a:r>
              <a:rPr lang="en-US" sz="10199">
                <a:solidFill>
                  <a:srgbClr val="000000"/>
                </a:solidFill>
                <a:cs typeface="ศึกษา Bold"/>
              </a:rPr>
              <a:t>เพลงราชสดุดี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3147682" y="4685940"/>
            <a:ext cx="6310374" cy="2031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63"/>
              </a:lnSpc>
            </a:pPr>
            <a:r>
              <a:rPr lang="en-US" sz="5545">
                <a:solidFill>
                  <a:srgbClr val="000000"/>
                </a:solidFill>
                <a:cs typeface="ศึกษา"/>
              </a:rPr>
              <a:t>กิจกรรมเข้าฐานภาคเช้า</a:t>
            </a:r>
          </a:p>
          <a:p>
            <a:pPr algn="ctr">
              <a:lnSpc>
                <a:spcPts val="7763"/>
              </a:lnSpc>
            </a:pPr>
            <a:r>
              <a:rPr lang="en-US" sz="5545">
                <a:solidFill>
                  <a:srgbClr val="000000"/>
                </a:solidFill>
                <a:cs typeface="ศึกษา"/>
              </a:rPr>
              <a:t>ฐานที่ ๕ สูทกรรม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7426502" y="8086452"/>
            <a:ext cx="10614273" cy="1941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เมนูอาหาร.................................................</a:t>
            </a:r>
          </a:p>
          <a:p>
            <a:pPr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วัตถุดิบและอุปกรณ์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8040775" y="18934442"/>
            <a:ext cx="3664744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ขั้นตอนการทำ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723297" y="30766550"/>
            <a:ext cx="13037939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ลงชื่อ............................................ผู้กำกับประจำฐาน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4853399" y="1848381"/>
            <a:ext cx="17556480" cy="364297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6124" t="11390" r="0" b="1703"/>
          <a:stretch>
            <a:fillRect/>
          </a:stretch>
        </p:blipFill>
        <p:spPr>
          <a:xfrm flipH="false" flipV="false" rot="0">
            <a:off x="0" y="246729"/>
            <a:ext cx="17268748" cy="585511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91900" y="6345087"/>
            <a:ext cx="17556480" cy="1110447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91900" y="17449560"/>
            <a:ext cx="17556480" cy="1110447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3260" r="0" b="0"/>
          <a:stretch>
            <a:fillRect/>
          </a:stretch>
        </p:blipFill>
        <p:spPr>
          <a:xfrm flipH="false" flipV="false" rot="0">
            <a:off x="24110283" y="6369269"/>
            <a:ext cx="19042712" cy="2604814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623169" y="3694076"/>
            <a:ext cx="7146971" cy="2234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cs typeface="ศึกษา"/>
              </a:rPr>
              <a:t>กิจกรรมเข้าฐานภาคบ่าย</a:t>
            </a:r>
          </a:p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cs typeface="ศึกษา"/>
              </a:rPr>
              <a:t>ฐานที่ ๑ ทดสอบกำลังใจ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042085" y="7182175"/>
            <a:ext cx="8840391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ความรู้ที่ได้จากการเข้าร่วมกิจกรรม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486516" y="18408537"/>
            <a:ext cx="8846493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การนำความรู้ไปใช้ในชีวิตประจำวัน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967085" y="30240646"/>
            <a:ext cx="13037939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ลงชื่อ............................................ผู้กำกับประจำฐาน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905681" y="2701491"/>
            <a:ext cx="8018711" cy="161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00000"/>
                </a:solidFill>
                <a:cs typeface="ศึกษา Bold"/>
              </a:rPr>
              <a:t>ประวัติลูกเสือโลก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6124" t="11390" r="0" b="1703"/>
          <a:stretch>
            <a:fillRect/>
          </a:stretch>
        </p:blipFill>
        <p:spPr>
          <a:xfrm flipH="false" flipV="false" rot="0">
            <a:off x="0" y="246729"/>
            <a:ext cx="17268748" cy="585511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91900" y="6345087"/>
            <a:ext cx="17556480" cy="1110447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91900" y="17449560"/>
            <a:ext cx="17556480" cy="1110447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2292336" y="3694076"/>
            <a:ext cx="9808636" cy="2234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cs typeface="ศึกษา"/>
              </a:rPr>
              <a:t>กิจกรรมเข้าฐานภาคเช้า</a:t>
            </a:r>
          </a:p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cs typeface="ศึกษา"/>
              </a:rPr>
              <a:t>ฐานที่ ๒ ระเบียบแถวและกู้ระเบิด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042085" y="7182175"/>
            <a:ext cx="8840391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ความรู้ที่ได้จากการเข้าร่วมกิจกรรม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486516" y="18408537"/>
            <a:ext cx="8846493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การนำความรู้ไปใช้ในชีวิตประจำวัน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967085" y="30240646"/>
            <a:ext cx="13037939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ลงชื่อ............................................ผู้กำกับประจำฐาน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5"/>
          <a:srcRect l="11107" t="2580" r="0" b="8448"/>
          <a:stretch>
            <a:fillRect/>
          </a:stretch>
        </p:blipFill>
        <p:spPr>
          <a:xfrm flipH="false" flipV="false" rot="0">
            <a:off x="26179412" y="224820"/>
            <a:ext cx="17711788" cy="649268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748112" y="6870991"/>
            <a:ext cx="17556480" cy="11104474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748112" y="17975464"/>
            <a:ext cx="17556480" cy="11104474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32220373" y="4685940"/>
            <a:ext cx="8164993" cy="2031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63"/>
              </a:lnSpc>
            </a:pPr>
            <a:r>
              <a:rPr lang="en-US" sz="5545">
                <a:solidFill>
                  <a:srgbClr val="000000"/>
                </a:solidFill>
                <a:cs typeface="ศึกษา"/>
              </a:rPr>
              <a:t>กิจกรรมเข้าฐานภาคเช้า</a:t>
            </a:r>
          </a:p>
          <a:p>
            <a:pPr algn="ctr">
              <a:lnSpc>
                <a:spcPts val="7763"/>
              </a:lnSpc>
            </a:pPr>
            <a:r>
              <a:rPr lang="en-US" sz="5545">
                <a:solidFill>
                  <a:srgbClr val="000000"/>
                </a:solidFill>
                <a:cs typeface="ศึกษา"/>
              </a:rPr>
              <a:t>ฐานที่ ๓ ทิศและการสะกดรอย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798297" y="7708079"/>
            <a:ext cx="8840391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ความรู้ที่ได้จากการเข้าร่วมกิจกรรม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242728" y="18934442"/>
            <a:ext cx="8846493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การนำความรู้ไปใช้ในชีวิตประจำวัน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9723297" y="30766550"/>
            <a:ext cx="13037939" cy="10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cs typeface="ศึกษา"/>
              </a:rPr>
              <a:t>ลงชื่อ............................................ผู้กำกับประจำฐาน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DAE1qnr4cLs</dc:identifier>
  <dcterms:modified xsi:type="dcterms:W3CDTF">2011-08-01T06:04:30Z</dcterms:modified>
  <cp:revision>1</cp:revision>
  <dc:title> logbook เดินทางไกล</dc:title>
</cp:coreProperties>
</file>